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8" r:id="rId13"/>
  </p:sldIdLst>
  <p:sldSz cx="18288000" cy="10287000"/>
  <p:notesSz cx="6858000" cy="9144000"/>
  <p:embeddedFontLs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DM Sans Bold" charset="0"/>
      <p:regular r:id="rId18"/>
      <p:bold r:id="rId19"/>
    </p:embeddedFont>
    <p:embeddedFont>
      <p:font typeface="Now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operty-tax-assessments.onrend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8554" b="-85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87864" y="6495135"/>
            <a:ext cx="8254278" cy="133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7"/>
              </a:lnSpc>
            </a:pPr>
            <a:r>
              <a:rPr lang="en-US" sz="216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PADMA SREE MANDA</a:t>
            </a:r>
          </a:p>
          <a:p>
            <a:pPr algn="l">
              <a:lnSpc>
                <a:spcPts val="2657"/>
              </a:lnSpc>
            </a:pPr>
            <a:r>
              <a:rPr lang="en-US" sz="216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HARI CHARAN REDDY KARRA</a:t>
            </a:r>
          </a:p>
          <a:p>
            <a:pPr algn="l">
              <a:lnSpc>
                <a:spcPts val="2657"/>
              </a:lnSpc>
            </a:pPr>
            <a:r>
              <a:rPr lang="en-US" sz="216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MEHRAN DOVEISIMOGOEI</a:t>
            </a:r>
          </a:p>
          <a:p>
            <a:pPr marL="0" lvl="0" indent="0" algn="l">
              <a:lnSpc>
                <a:spcPts val="2657"/>
              </a:lnSpc>
              <a:spcBef>
                <a:spcPct val="0"/>
              </a:spcBef>
            </a:pPr>
            <a:r>
              <a:rPr lang="en-US" sz="216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SAMEER SHAIK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7864" y="2644613"/>
            <a:ext cx="11144968" cy="209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sz="4584" b="1" dirty="0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EXPLORING THE IMPACT OF PROPERTY CHARACTERISTICS ON TAX CLASSIFICATIONS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5089" y="1145853"/>
            <a:ext cx="1147431" cy="394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576" b="1" spc="-5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 Group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864" y="4809210"/>
            <a:ext cx="965993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9"/>
              </a:lnSpc>
            </a:pPr>
            <a:r>
              <a:rPr lang="en-US" sz="4507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 THE BOROUGHS OF NEW YORK CITY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7864" y="1521755"/>
            <a:ext cx="841881" cy="79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sz="5099" b="1" spc="-10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65283" y="516731"/>
            <a:ext cx="6353240" cy="101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44"/>
              </a:lnSpc>
              <a:spcBef>
                <a:spcPct val="0"/>
              </a:spcBef>
            </a:pPr>
            <a:r>
              <a:rPr lang="en-US" sz="662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DISCUSSION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5776331" y="-297825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37857" y="1858848"/>
            <a:ext cx="15319566" cy="708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8183" lvl="1" indent="-459091" algn="l">
              <a:lnSpc>
                <a:spcPts val="7144"/>
              </a:lnSpc>
              <a:buFont typeface="Arial"/>
              <a:buChar char="•"/>
            </a:pPr>
            <a:r>
              <a:rPr lang="en-US" sz="4252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4252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redicts NYC property tax classes using machine learning with strong accuracy.</a:t>
            </a:r>
          </a:p>
          <a:p>
            <a:pPr marL="918183" lvl="1" indent="-459091" algn="l">
              <a:lnSpc>
                <a:spcPts val="7144"/>
              </a:lnSpc>
              <a:buFont typeface="Arial"/>
              <a:buChar char="•"/>
            </a:pPr>
            <a:r>
              <a:rPr lang="en-US" sz="4252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Limited model interpretability for policy use.</a:t>
            </a:r>
          </a:p>
          <a:p>
            <a:pPr marL="918183" lvl="1" indent="-459091" algn="l">
              <a:lnSpc>
                <a:spcPts val="7144"/>
              </a:lnSpc>
              <a:buFont typeface="Arial"/>
              <a:buChar char="•"/>
            </a:pPr>
            <a:r>
              <a:rPr lang="en-US" sz="4252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Class imbalance may inflate accuracy.</a:t>
            </a:r>
          </a:p>
          <a:p>
            <a:pPr marL="918183" lvl="1" indent="-459091" algn="l">
              <a:lnSpc>
                <a:spcPts val="7144"/>
              </a:lnSpc>
              <a:buFont typeface="Arial"/>
              <a:buChar char="•"/>
            </a:pPr>
            <a:r>
              <a:rPr lang="en-US" sz="4252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Relies on public data quality and completeness.</a:t>
            </a:r>
          </a:p>
          <a:p>
            <a:pPr marL="918183" lvl="1" indent="-459091" algn="l">
              <a:lnSpc>
                <a:spcPts val="7144"/>
              </a:lnSpc>
              <a:buFont typeface="Arial"/>
              <a:buChar char="•"/>
            </a:pPr>
            <a:r>
              <a:rPr lang="en-US" sz="4252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External factors like exemptions or policy changes are not accounted for.</a:t>
            </a:r>
          </a:p>
          <a:p>
            <a:pPr marL="0" lvl="0" indent="0" algn="l">
              <a:lnSpc>
                <a:spcPts val="5868"/>
              </a:lnSpc>
              <a:spcBef>
                <a:spcPct val="0"/>
              </a:spcBef>
            </a:pPr>
            <a:endParaRPr lang="en-US" sz="4252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85857" y="791522"/>
            <a:ext cx="6636671" cy="97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816042" y="-1968049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76216" y="2162171"/>
            <a:ext cx="16485947" cy="703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8934" lvl="1" indent="-439467" algn="l">
              <a:lnSpc>
                <a:spcPts val="5618"/>
              </a:lnSpc>
              <a:buFont typeface="Arial"/>
              <a:buChar char="•"/>
            </a:pPr>
            <a:r>
              <a:rPr lang="en-US" sz="407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4071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implified complex property data to uncover patterns in tax classification.</a:t>
            </a:r>
          </a:p>
          <a:p>
            <a:pPr marL="878934" lvl="1" indent="-439467" algn="l">
              <a:lnSpc>
                <a:spcPts val="5618"/>
              </a:lnSpc>
              <a:buFont typeface="Arial"/>
              <a:buChar char="•"/>
            </a:pPr>
            <a:r>
              <a:rPr lang="en-US" sz="4071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Supports more transparent, data-informed decision-making.</a:t>
            </a:r>
          </a:p>
          <a:p>
            <a:pPr marL="878934" lvl="1" indent="-439467" algn="l">
              <a:lnSpc>
                <a:spcPts val="5618"/>
              </a:lnSpc>
              <a:buFont typeface="Arial"/>
              <a:buChar char="•"/>
            </a:pPr>
            <a:r>
              <a:rPr lang="en-US" sz="4071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Provided insights to refine municipal policies and zoning regulations.</a:t>
            </a:r>
          </a:p>
          <a:p>
            <a:pPr marL="878934" lvl="1" indent="-439467" algn="l">
              <a:lnSpc>
                <a:spcPts val="5618"/>
              </a:lnSpc>
              <a:buFont typeface="Arial"/>
              <a:buChar char="•"/>
            </a:pPr>
            <a:r>
              <a:rPr lang="en-US" sz="4071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May assist in identifying properties for reclassification or further evaluation.</a:t>
            </a:r>
          </a:p>
          <a:p>
            <a:pPr marL="878934" lvl="1" indent="-439467" algn="l">
              <a:lnSpc>
                <a:spcPts val="5618"/>
              </a:lnSpc>
              <a:buFont typeface="Arial"/>
              <a:buChar char="•"/>
            </a:pPr>
            <a:r>
              <a:rPr lang="en-US" sz="4071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Has the potential to enhance equity and efficiency in the assessment process.</a:t>
            </a:r>
          </a:p>
          <a:p>
            <a:pPr algn="l">
              <a:lnSpc>
                <a:spcPts val="5618"/>
              </a:lnSpc>
            </a:pPr>
            <a:endParaRPr lang="en-US" sz="4071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229100" y="4087762"/>
            <a:ext cx="9829800" cy="211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8800" b="1" i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ANY</a:t>
            </a:r>
          </a:p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8800" b="1" i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QUESTIONS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8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164" y="2839212"/>
            <a:ext cx="2949841" cy="2518111"/>
            <a:chOff x="0" y="0"/>
            <a:chExt cx="1119709" cy="955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9709" cy="955832"/>
            </a:xfrm>
            <a:custGeom>
              <a:avLst/>
              <a:gdLst/>
              <a:ahLst/>
              <a:cxnLst/>
              <a:rect l="l" t="t" r="r" b="b"/>
              <a:pathLst>
                <a:path w="1119709" h="955832">
                  <a:moveTo>
                    <a:pt x="0" y="0"/>
                  </a:moveTo>
                  <a:lnTo>
                    <a:pt x="1119709" y="0"/>
                  </a:lnTo>
                  <a:lnTo>
                    <a:pt x="1119709" y="955832"/>
                  </a:lnTo>
                  <a:lnTo>
                    <a:pt x="0" y="95583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19709" cy="99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39233" y="2839212"/>
            <a:ext cx="2815298" cy="2518111"/>
            <a:chOff x="0" y="0"/>
            <a:chExt cx="1068638" cy="9558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638" cy="955832"/>
            </a:xfrm>
            <a:custGeom>
              <a:avLst/>
              <a:gdLst/>
              <a:ahLst/>
              <a:cxnLst/>
              <a:rect l="l" t="t" r="r" b="b"/>
              <a:pathLst>
                <a:path w="1068638" h="955832">
                  <a:moveTo>
                    <a:pt x="0" y="0"/>
                  </a:moveTo>
                  <a:lnTo>
                    <a:pt x="1068638" y="0"/>
                  </a:lnTo>
                  <a:lnTo>
                    <a:pt x="1068638" y="955832"/>
                  </a:lnTo>
                  <a:lnTo>
                    <a:pt x="0" y="95583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8638" cy="99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0164" y="5509723"/>
            <a:ext cx="2949841" cy="2613668"/>
            <a:chOff x="0" y="0"/>
            <a:chExt cx="1119709" cy="9921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9709" cy="992103"/>
            </a:xfrm>
            <a:custGeom>
              <a:avLst/>
              <a:gdLst/>
              <a:ahLst/>
              <a:cxnLst/>
              <a:rect l="l" t="t" r="r" b="b"/>
              <a:pathLst>
                <a:path w="1119709" h="992103">
                  <a:moveTo>
                    <a:pt x="0" y="0"/>
                  </a:moveTo>
                  <a:lnTo>
                    <a:pt x="1119709" y="0"/>
                  </a:lnTo>
                  <a:lnTo>
                    <a:pt x="1119709" y="992103"/>
                  </a:lnTo>
                  <a:lnTo>
                    <a:pt x="0" y="99210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19709" cy="103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39233" y="5509723"/>
            <a:ext cx="2815298" cy="2613668"/>
            <a:chOff x="0" y="0"/>
            <a:chExt cx="1068638" cy="9921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8638" cy="992103"/>
            </a:xfrm>
            <a:custGeom>
              <a:avLst/>
              <a:gdLst/>
              <a:ahLst/>
              <a:cxnLst/>
              <a:rect l="l" t="t" r="r" b="b"/>
              <a:pathLst>
                <a:path w="1068638" h="992103">
                  <a:moveTo>
                    <a:pt x="0" y="0"/>
                  </a:moveTo>
                  <a:lnTo>
                    <a:pt x="1068638" y="0"/>
                  </a:lnTo>
                  <a:lnTo>
                    <a:pt x="1068638" y="992103"/>
                  </a:lnTo>
                  <a:lnTo>
                    <a:pt x="0" y="99210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68638" cy="103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t="-15072" b="-150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78380" y="2839212"/>
            <a:ext cx="2847785" cy="2518111"/>
            <a:chOff x="0" y="0"/>
            <a:chExt cx="1080970" cy="9558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0970" cy="955832"/>
            </a:xfrm>
            <a:custGeom>
              <a:avLst/>
              <a:gdLst/>
              <a:ahLst/>
              <a:cxnLst/>
              <a:rect l="l" t="t" r="r" b="b"/>
              <a:pathLst>
                <a:path w="1080970" h="955832">
                  <a:moveTo>
                    <a:pt x="0" y="0"/>
                  </a:moveTo>
                  <a:lnTo>
                    <a:pt x="1080970" y="0"/>
                  </a:lnTo>
                  <a:lnTo>
                    <a:pt x="1080970" y="955832"/>
                  </a:lnTo>
                  <a:lnTo>
                    <a:pt x="0" y="955832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80970" cy="99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71919" y="5509723"/>
            <a:ext cx="2854247" cy="2613668"/>
            <a:chOff x="0" y="0"/>
            <a:chExt cx="1083423" cy="9921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83423" cy="992103"/>
            </a:xfrm>
            <a:custGeom>
              <a:avLst/>
              <a:gdLst/>
              <a:ahLst/>
              <a:cxnLst/>
              <a:rect l="l" t="t" r="r" b="b"/>
              <a:pathLst>
                <a:path w="1083423" h="992103">
                  <a:moveTo>
                    <a:pt x="0" y="0"/>
                  </a:moveTo>
                  <a:lnTo>
                    <a:pt x="1083423" y="0"/>
                  </a:lnTo>
                  <a:lnTo>
                    <a:pt x="1083423" y="992103"/>
                  </a:lnTo>
                  <a:lnTo>
                    <a:pt x="0" y="99210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83423" cy="103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2096697" y="1028700"/>
            <a:ext cx="843733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85"/>
              </a:lnSpc>
              <a:spcBef>
                <a:spcPct val="0"/>
              </a:spcBef>
            </a:pPr>
            <a:r>
              <a:rPr lang="en-US" sz="7321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AGENDA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02153" y="3848001"/>
            <a:ext cx="2685863" cy="45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8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72430" y="3817280"/>
            <a:ext cx="2685863" cy="91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8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LITERATURE</a:t>
            </a:r>
          </a:p>
          <a:p>
            <a:pPr algn="ctr">
              <a:lnSpc>
                <a:spcPts val="3709"/>
              </a:lnSpc>
            </a:pPr>
            <a:r>
              <a:rPr lang="en-US" sz="268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REVIEW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78380" y="6363649"/>
            <a:ext cx="2685863" cy="45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8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03031" y="6363649"/>
            <a:ext cx="2685863" cy="45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8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DISCUSSION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02153" y="6363649"/>
            <a:ext cx="2685863" cy="45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8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56111" y="3848001"/>
            <a:ext cx="2685863" cy="45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8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204682"/>
          </a:xfrm>
          <a:custGeom>
            <a:avLst/>
            <a:gdLst/>
            <a:ahLst/>
            <a:cxnLst/>
            <a:rect l="l" t="t" r="r" b="b"/>
            <a:pathLst>
              <a:path w="18288000" h="3204682">
                <a:moveTo>
                  <a:pt x="0" y="0"/>
                </a:moveTo>
                <a:lnTo>
                  <a:pt x="18288000" y="0"/>
                </a:lnTo>
                <a:lnTo>
                  <a:pt x="18288000" y="3204682"/>
                </a:lnTo>
                <a:lnTo>
                  <a:pt x="0" y="3204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" t="-278010" r="-1652" b="-24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21151" y="1837838"/>
            <a:ext cx="8245699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7"/>
              </a:lnSpc>
              <a:spcBef>
                <a:spcPct val="0"/>
              </a:spcBef>
            </a:pPr>
            <a:r>
              <a:rPr lang="en-US" sz="6639" b="1" dirty="0">
                <a:solidFill>
                  <a:srgbClr val="CFF4FF"/>
                </a:solidFill>
                <a:latin typeface="Now Bold"/>
                <a:ea typeface="Now Bold"/>
                <a:cs typeface="Now Bold"/>
                <a:sym typeface="Now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0304" y="3657449"/>
            <a:ext cx="6251016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RESEARCH TOPIC</a:t>
            </a:r>
          </a:p>
        </p:txBody>
      </p:sp>
      <p:sp>
        <p:nvSpPr>
          <p:cNvPr id="5" name="AutoShape 5"/>
          <p:cNvSpPr/>
          <p:nvPr/>
        </p:nvSpPr>
        <p:spPr>
          <a:xfrm>
            <a:off x="9388862" y="3273709"/>
            <a:ext cx="0" cy="7679403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99500" y="4705022"/>
            <a:ext cx="9012624" cy="527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586" lvl="1" indent="-328293" algn="l">
              <a:lnSpc>
                <a:spcPts val="4683"/>
              </a:lnSpc>
              <a:buFont typeface="Arial"/>
              <a:buChar char="•"/>
            </a:pPr>
            <a:r>
              <a:rPr lang="en-US" sz="304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 a machine learning model to classify NYC properties into tax classes.</a:t>
            </a:r>
          </a:p>
          <a:p>
            <a:pPr marL="656586" lvl="1" indent="-328293" algn="l">
              <a:lnSpc>
                <a:spcPts val="4683"/>
              </a:lnSpc>
              <a:buFont typeface="Arial"/>
              <a:buChar char="•"/>
            </a:pPr>
            <a:r>
              <a:rPr lang="en-US" sz="304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Utilize structural and ownership features as key predictors.</a:t>
            </a:r>
          </a:p>
          <a:p>
            <a:pPr marL="656586" lvl="1" indent="-328293" algn="l">
              <a:lnSpc>
                <a:spcPts val="4683"/>
              </a:lnSpc>
              <a:buFont typeface="Arial"/>
              <a:buChar char="•"/>
            </a:pPr>
            <a:r>
              <a:rPr lang="en-US" sz="304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 data-driven decision-making in property assessments.</a:t>
            </a:r>
          </a:p>
          <a:p>
            <a:pPr marL="656586" lvl="1" indent="-328293" algn="l">
              <a:lnSpc>
                <a:spcPts val="4683"/>
              </a:lnSpc>
              <a:buFont typeface="Arial"/>
              <a:buChar char="•"/>
            </a:pPr>
            <a:r>
              <a:rPr lang="en-US" sz="304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Support fair, transparent, and efficient tax classification practices.</a:t>
            </a:r>
          </a:p>
          <a:p>
            <a:pPr marL="0" lvl="0" indent="0" algn="l">
              <a:lnSpc>
                <a:spcPts val="4683"/>
              </a:lnSpc>
            </a:pPr>
            <a:endParaRPr lang="en-US" sz="304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72260" y="3657449"/>
            <a:ext cx="713827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RESEARCH QUESTIONS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99601" y="7117994"/>
            <a:ext cx="8357637" cy="240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3"/>
              </a:lnSpc>
            </a:pPr>
            <a:r>
              <a:rPr lang="en-US" sz="303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2. How do exemptions (e.g., CURACTEXTOT, CURTRNEXTOT, CURTXBEXTOT)</a:t>
            </a:r>
          </a:p>
          <a:p>
            <a:pPr marL="0" lvl="0" indent="0" algn="l">
              <a:lnSpc>
                <a:spcPts val="4833"/>
              </a:lnSpc>
            </a:pPr>
            <a:r>
              <a:rPr lang="en-US" sz="303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impact the distribution of taxable properties across different classes?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9601" y="4695497"/>
            <a:ext cx="8031684" cy="236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72"/>
              </a:lnSpc>
            </a:pPr>
            <a:r>
              <a:rPr lang="en-US" sz="303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 What a</a:t>
            </a:r>
            <a:r>
              <a:rPr lang="en-US" sz="303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 the most significant property characteristics influencing the classification of</a:t>
            </a:r>
          </a:p>
          <a:p>
            <a:pPr marL="0" lvl="0" indent="0" algn="l">
              <a:lnSpc>
                <a:spcPts val="4772"/>
              </a:lnSpc>
            </a:pPr>
            <a:r>
              <a:rPr lang="en-US" sz="303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property into different tax classes?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0209" y="1884949"/>
            <a:ext cx="4977237" cy="1416874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259394" y="3368497"/>
            <a:ext cx="4988855" cy="1420181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16380" y="4824304"/>
            <a:ext cx="5021065" cy="1429350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259394" y="6291754"/>
            <a:ext cx="4988855" cy="1420181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16380" y="7750035"/>
            <a:ext cx="4869986" cy="1386342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402146" y="2074984"/>
            <a:ext cx="4205611" cy="10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  <a:spcBef>
                <a:spcPct val="0"/>
              </a:spcBef>
            </a:pPr>
            <a:r>
              <a:rPr lang="en-US" sz="2070" b="1" dirty="0">
                <a:solidFill>
                  <a:srgbClr val="051D40"/>
                </a:solidFill>
                <a:latin typeface="Now Bold"/>
                <a:ea typeface="Now Bold"/>
                <a:cs typeface="Now Bold"/>
                <a:sym typeface="Now Bold"/>
              </a:rPr>
              <a:t>1. Machine Learning Approach for Taxation Analysis using Classification Techniques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96140" y="1824378"/>
            <a:ext cx="5362567" cy="176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5"/>
              </a:lnSpc>
            </a:pPr>
            <a:r>
              <a:rPr lang="en-US" sz="186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 Gl</a:t>
            </a:r>
            <a:r>
              <a:rPr lang="en-US" sz="186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oudemans &amp; Sanderson, 2021</a:t>
            </a:r>
          </a:p>
          <a:p>
            <a:pPr marL="0" lvl="0" indent="0" algn="l">
              <a:lnSpc>
                <a:spcPts val="2393"/>
              </a:lnSpc>
            </a:pPr>
            <a:r>
              <a:rPr lang="en-US" sz="18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How machine learning techniques can enhance traditional audit selection methods, thus allowing for more effective tax compliance monitoring.</a:t>
            </a:r>
          </a:p>
          <a:p>
            <a:pPr marL="0" lvl="0" indent="0" algn="l">
              <a:lnSpc>
                <a:spcPts val="2355"/>
              </a:lnSpc>
            </a:pPr>
            <a:endParaRPr lang="en-US" sz="189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3670" y="3373621"/>
            <a:ext cx="4915433" cy="176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97"/>
              </a:lnSpc>
            </a:pPr>
            <a:r>
              <a:rPr lang="en-US" sz="1903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 Gl</a:t>
            </a:r>
            <a:r>
              <a:rPr lang="en-US" sz="1903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oudemans &amp; Sanderson, 2021</a:t>
            </a:r>
          </a:p>
          <a:p>
            <a:pPr marL="0" lvl="0" indent="0" algn="r">
              <a:lnSpc>
                <a:spcPts val="2397"/>
              </a:lnSpc>
            </a:pPr>
            <a:r>
              <a:rPr lang="en-US" sz="1903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Most of the companies or agencies are leaning towards either Gradient Boosting or Neural Networks for property assessments, as they provide more accurate results</a:t>
            </a:r>
          </a:p>
          <a:p>
            <a:pPr marL="0" lvl="0" indent="0" algn="r">
              <a:lnSpc>
                <a:spcPts val="2397"/>
              </a:lnSpc>
            </a:pPr>
            <a:endParaRPr lang="en-US" sz="1903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96140" y="4814779"/>
            <a:ext cx="5327723" cy="176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185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lang="en-US" sz="1857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Lee, 2022</a:t>
            </a:r>
          </a:p>
          <a:p>
            <a:pPr marL="0" lvl="0" indent="0" algn="l">
              <a:lnSpc>
                <a:spcPts val="2393"/>
              </a:lnSpc>
            </a:pPr>
            <a:r>
              <a:rPr lang="en-US" sz="18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Property tax assessment, which demands both accuracy and transparency, could benefit significantly from interpretable machine learning models.</a:t>
            </a:r>
          </a:p>
          <a:p>
            <a:pPr marL="0" lvl="0" indent="0" algn="l">
              <a:lnSpc>
                <a:spcPts val="2340"/>
              </a:lnSpc>
            </a:pPr>
            <a:endParaRPr lang="en-US" sz="189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2171" y="6339255"/>
            <a:ext cx="5596932" cy="206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93"/>
              </a:lnSpc>
            </a:pPr>
            <a:r>
              <a:rPr lang="en-US" sz="18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 McC</a:t>
            </a:r>
            <a:r>
              <a:rPr lang="en-US" sz="18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ord, Davis, </a:t>
            </a:r>
            <a:r>
              <a:rPr lang="en-US" sz="1899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Bidanset</a:t>
            </a:r>
            <a:r>
              <a:rPr lang="en-US" sz="18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&amp; Hermans, 2022</a:t>
            </a:r>
          </a:p>
          <a:p>
            <a:pPr marL="0" lvl="0" indent="0" algn="r">
              <a:lnSpc>
                <a:spcPts val="2393"/>
              </a:lnSpc>
            </a:pPr>
            <a:r>
              <a:rPr lang="en-US" sz="18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compares traditional multiple regression analysis with advanced machine learning</a:t>
            </a:r>
          </a:p>
          <a:p>
            <a:pPr marL="0" lvl="0" indent="0" algn="r">
              <a:lnSpc>
                <a:spcPts val="2393"/>
              </a:lnSpc>
            </a:pPr>
            <a:r>
              <a:rPr lang="en-US" sz="18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Learning methods like ridge, lasso, elastic net, and geospatial approaches such as eigenvector spatial</a:t>
            </a:r>
          </a:p>
          <a:p>
            <a:pPr marL="0" lvl="0" indent="0" algn="r">
              <a:lnSpc>
                <a:spcPts val="2393"/>
              </a:lnSpc>
            </a:pPr>
            <a:endParaRPr lang="en-US" sz="189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396140" y="7702410"/>
            <a:ext cx="5629227" cy="176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3"/>
              </a:lnSpc>
            </a:pPr>
            <a:r>
              <a:rPr lang="en-US" sz="18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lang="en-US" sz="18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</a:t>
            </a:r>
            <a:r>
              <a:rPr lang="en-US" sz="1899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odecka</a:t>
            </a:r>
            <a:r>
              <a:rPr lang="en-US" sz="18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-Messi &amp; Hull, 2022</a:t>
            </a:r>
          </a:p>
          <a:p>
            <a:pPr marL="0" lvl="0" indent="0" algn="l">
              <a:lnSpc>
                <a:spcPts val="2393"/>
              </a:lnSpc>
            </a:pPr>
            <a:r>
              <a:rPr lang="en-US" sz="18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Compares Double machine learning (DML) to simpler methods like OLS</a:t>
            </a:r>
          </a:p>
          <a:p>
            <a:pPr marL="0" lvl="0" indent="0" algn="l">
              <a:lnSpc>
                <a:spcPts val="2393"/>
              </a:lnSpc>
            </a:pPr>
            <a:r>
              <a:rPr lang="en-US" sz="18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regression, showing DML produced more accurate and unbiased results</a:t>
            </a:r>
          </a:p>
          <a:p>
            <a:pPr marL="0" lvl="0" indent="0" algn="l">
              <a:lnSpc>
                <a:spcPts val="2393"/>
              </a:lnSpc>
            </a:pPr>
            <a:endParaRPr lang="en-US" sz="189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4566968" y="352263"/>
            <a:ext cx="10118620" cy="1019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45"/>
              </a:lnSpc>
              <a:spcBef>
                <a:spcPct val="0"/>
              </a:spcBef>
            </a:pPr>
            <a:r>
              <a:rPr lang="en-US" sz="6621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LITERATURE REVIEW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60209" y="3553209"/>
            <a:ext cx="3741999" cy="10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2"/>
              </a:lnSpc>
              <a:spcBef>
                <a:spcPct val="0"/>
              </a:spcBef>
            </a:pPr>
            <a:r>
              <a:rPr lang="en-US" sz="2060" b="1" dirty="0">
                <a:solidFill>
                  <a:srgbClr val="051D40"/>
                </a:solidFill>
                <a:latin typeface="Now Bold"/>
                <a:ea typeface="Now Bold"/>
                <a:cs typeface="Now Bold"/>
                <a:sym typeface="Now Bold"/>
              </a:rPr>
              <a:t>2. The Potential of Artificial Intelligence in Property Assessment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28321" y="5169678"/>
            <a:ext cx="3984731" cy="803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7"/>
              </a:lnSpc>
            </a:pPr>
            <a:r>
              <a:rPr lang="en-US" sz="2158" b="1" dirty="0">
                <a:solidFill>
                  <a:srgbClr val="051D40"/>
                </a:solidFill>
                <a:latin typeface="Now Bold"/>
                <a:ea typeface="Now Bold"/>
                <a:cs typeface="Now Bold"/>
                <a:sym typeface="Now Bold"/>
              </a:rPr>
              <a:t>3. Training and Interpreting Machine Learning Models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67151" y="6625562"/>
            <a:ext cx="4035057" cy="71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23"/>
              </a:lnSpc>
              <a:spcBef>
                <a:spcPct val="0"/>
              </a:spcBef>
            </a:pPr>
            <a:r>
              <a:rPr lang="en-US" sz="2118" b="1" dirty="0">
                <a:solidFill>
                  <a:srgbClr val="051D40"/>
                </a:solidFill>
                <a:latin typeface="Now Bold"/>
                <a:ea typeface="Now Bold"/>
                <a:cs typeface="Now Bold"/>
                <a:sym typeface="Now Bold"/>
              </a:rPr>
              <a:t>4. Prediction Accuracy for Property Tax Mass Appraisal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28321" y="7892910"/>
            <a:ext cx="3846104" cy="104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2"/>
              </a:lnSpc>
              <a:spcBef>
                <a:spcPct val="0"/>
              </a:spcBef>
            </a:pPr>
            <a:r>
              <a:rPr lang="en-US" sz="2059" b="1" dirty="0">
                <a:solidFill>
                  <a:srgbClr val="051D40"/>
                </a:solidFill>
                <a:latin typeface="Now Bold"/>
                <a:ea typeface="Now Bold"/>
                <a:cs typeface="Now Bold"/>
                <a:sym typeface="Now Bold"/>
              </a:rPr>
              <a:t>5. Measuring the Impact of Taxes and Public Services on Property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0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74873" y="3010115"/>
            <a:ext cx="0" cy="6113265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985036" y="6137469"/>
            <a:ext cx="4026849" cy="198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2"/>
              </a:lnSpc>
            </a:pPr>
            <a:r>
              <a:rPr lang="en-US" sz="22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Lasso for feature importance,</a:t>
            </a:r>
          </a:p>
          <a:p>
            <a:pPr marL="0" lvl="0" indent="0" algn="ctr">
              <a:lnSpc>
                <a:spcPts val="4032"/>
              </a:lnSpc>
            </a:pPr>
            <a:r>
              <a:rPr lang="en-US" sz="22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Logistic Regression, Decision Tree, and Random Forest</a:t>
            </a:r>
          </a:p>
          <a:p>
            <a:pPr marL="0" lvl="0" indent="0" algn="ctr">
              <a:lnSpc>
                <a:spcPts val="4032"/>
              </a:lnSpc>
            </a:pPr>
            <a:endParaRPr lang="en-US" sz="22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500483" y="3010115"/>
            <a:ext cx="901194" cy="1304359"/>
          </a:xfrm>
          <a:custGeom>
            <a:avLst/>
            <a:gdLst/>
            <a:ahLst/>
            <a:cxnLst/>
            <a:rect l="l" t="t" r="r" b="b"/>
            <a:pathLst>
              <a:path w="901194" h="1304359">
                <a:moveTo>
                  <a:pt x="0" y="0"/>
                </a:moveTo>
                <a:lnTo>
                  <a:pt x="901194" y="0"/>
                </a:lnTo>
                <a:lnTo>
                  <a:pt x="901194" y="1304359"/>
                </a:lnTo>
                <a:lnTo>
                  <a:pt x="0" y="1304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9112" y="3081904"/>
            <a:ext cx="1252237" cy="1266049"/>
          </a:xfrm>
          <a:custGeom>
            <a:avLst/>
            <a:gdLst/>
            <a:ahLst/>
            <a:cxnLst/>
            <a:rect l="l" t="t" r="r" b="b"/>
            <a:pathLst>
              <a:path w="1252237" h="1266049">
                <a:moveTo>
                  <a:pt x="0" y="0"/>
                </a:moveTo>
                <a:lnTo>
                  <a:pt x="1252238" y="0"/>
                </a:lnTo>
                <a:lnTo>
                  <a:pt x="1252238" y="1266049"/>
                </a:lnTo>
                <a:lnTo>
                  <a:pt x="0" y="126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496037" y="857465"/>
            <a:ext cx="6977998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5"/>
              </a:lnSpc>
              <a:spcBef>
                <a:spcPct val="0"/>
              </a:spcBef>
            </a:pPr>
            <a:r>
              <a:rPr lang="en-US" sz="6621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METHODOLOGY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0376" y="5618765"/>
            <a:ext cx="4026849" cy="341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378" lvl="1" indent="-239189" algn="l">
              <a:lnSpc>
                <a:spcPts val="3390"/>
              </a:lnSpc>
              <a:buFont typeface="Arial"/>
              <a:buChar char="•"/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Property Valuation and Assessment Data Tax Classes</a:t>
            </a:r>
          </a:p>
          <a:p>
            <a:pPr marL="478378" lvl="1" indent="-239189" algn="l">
              <a:lnSpc>
                <a:spcPts val="3390"/>
              </a:lnSpc>
              <a:buFont typeface="Arial"/>
              <a:buChar char="•"/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(NYC Open Data) </a:t>
            </a:r>
          </a:p>
          <a:p>
            <a:pPr marL="478378" lvl="1" indent="-239189" algn="l">
              <a:lnSpc>
                <a:spcPts val="3390"/>
              </a:lnSpc>
              <a:buFont typeface="Arial"/>
              <a:buChar char="•"/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6.98 million rows- 139 Columns</a:t>
            </a:r>
          </a:p>
          <a:p>
            <a:pPr marL="478378" lvl="1" indent="-239189" algn="l">
              <a:lnSpc>
                <a:spcPts val="3390"/>
              </a:lnSpc>
              <a:buFont typeface="Arial"/>
              <a:buChar char="•"/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800,000 records from Borough 1 (Manhattan)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4273" y="4928937"/>
            <a:ext cx="4026849" cy="37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21483" y="4947987"/>
            <a:ext cx="3669661" cy="33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86"/>
              </a:lnSpc>
              <a:spcBef>
                <a:spcPct val="0"/>
              </a:spcBef>
            </a:pPr>
            <a:r>
              <a:rPr lang="en-US" sz="201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</a:t>
            </a:r>
          </a:p>
        </p:txBody>
      </p:sp>
      <p:sp>
        <p:nvSpPr>
          <p:cNvPr id="20" name="AutoShape 20"/>
          <p:cNvSpPr/>
          <p:nvPr/>
        </p:nvSpPr>
        <p:spPr>
          <a:xfrm>
            <a:off x="8820154" y="3010320"/>
            <a:ext cx="0" cy="6217657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068977" y="3081904"/>
            <a:ext cx="1264764" cy="1232570"/>
          </a:xfrm>
          <a:custGeom>
            <a:avLst/>
            <a:gdLst/>
            <a:ahLst/>
            <a:cxnLst/>
            <a:rect l="l" t="t" r="r" b="b"/>
            <a:pathLst>
              <a:path w="1264764" h="1232570">
                <a:moveTo>
                  <a:pt x="0" y="0"/>
                </a:moveTo>
                <a:lnTo>
                  <a:pt x="1264763" y="0"/>
                </a:lnTo>
                <a:lnTo>
                  <a:pt x="1264763" y="1232570"/>
                </a:lnTo>
                <a:lnTo>
                  <a:pt x="0" y="1232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027604" y="4928937"/>
            <a:ext cx="3228487" cy="76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PREPROCESSING</a:t>
            </a:r>
          </a:p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endParaRPr lang="en-US" sz="2215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628423" y="5943740"/>
            <a:ext cx="4026849" cy="299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378" lvl="1" indent="-239189" algn="l">
              <a:lnSpc>
                <a:spcPts val="4032"/>
              </a:lnSpc>
              <a:buFont typeface="Arial"/>
              <a:buChar char="•"/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Handling</a:t>
            </a:r>
            <a:r>
              <a:rPr lang="en-US" sz="22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missing values</a:t>
            </a:r>
          </a:p>
          <a:p>
            <a:pPr marL="478378" lvl="1" indent="-239189" algn="l">
              <a:lnSpc>
                <a:spcPts val="4032"/>
              </a:lnSpc>
              <a:buFont typeface="Arial"/>
              <a:buChar char="•"/>
            </a:pPr>
            <a:r>
              <a:rPr lang="en-US" sz="22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encoding categorical</a:t>
            </a:r>
          </a:p>
          <a:p>
            <a:pPr marL="478378" lvl="1" indent="-239189" algn="l">
              <a:lnSpc>
                <a:spcPts val="4032"/>
              </a:lnSpc>
              <a:buFont typeface="Arial"/>
              <a:buChar char="•"/>
            </a:pPr>
            <a:r>
              <a:rPr lang="en-US" sz="22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features, scaling numerical features,</a:t>
            </a:r>
          </a:p>
          <a:p>
            <a:pPr marL="478378" lvl="1" indent="-239189" algn="l">
              <a:lnSpc>
                <a:spcPts val="4032"/>
              </a:lnSpc>
              <a:buFont typeface="Arial"/>
              <a:buChar char="•"/>
            </a:pPr>
            <a:r>
              <a:rPr lang="en-US" sz="22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assumption testing</a:t>
            </a:r>
          </a:p>
          <a:p>
            <a:pPr marL="0" lvl="0" indent="0" algn="ctr">
              <a:lnSpc>
                <a:spcPts val="4032"/>
              </a:lnSpc>
            </a:pPr>
            <a:endParaRPr lang="en-US" sz="22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642939" y="5934215"/>
            <a:ext cx="4026849" cy="205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3"/>
              </a:lnSpc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</a:t>
            </a:r>
            <a:r>
              <a:rPr lang="en-US" sz="22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uracy: 0.99</a:t>
            </a:r>
          </a:p>
          <a:p>
            <a:pPr marL="0" lvl="0" indent="0" algn="ctr">
              <a:lnSpc>
                <a:spcPts val="4143"/>
              </a:lnSpc>
            </a:pPr>
            <a:r>
              <a:rPr lang="en-US" sz="22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Best precision and recall scores for the class with the smallest number of instances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3347664" y="3010115"/>
            <a:ext cx="0" cy="633475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028827" y="2912756"/>
            <a:ext cx="1100986" cy="1401718"/>
          </a:xfrm>
          <a:custGeom>
            <a:avLst/>
            <a:gdLst/>
            <a:ahLst/>
            <a:cxnLst/>
            <a:rect l="l" t="t" r="r" b="b"/>
            <a:pathLst>
              <a:path w="1100986" h="1401718">
                <a:moveTo>
                  <a:pt x="0" y="0"/>
                </a:moveTo>
                <a:lnTo>
                  <a:pt x="1100986" y="0"/>
                </a:lnTo>
                <a:lnTo>
                  <a:pt x="1100986" y="1401718"/>
                </a:lnTo>
                <a:lnTo>
                  <a:pt x="0" y="14017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3814389" y="4925948"/>
            <a:ext cx="3669661" cy="33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86"/>
              </a:lnSpc>
              <a:spcBef>
                <a:spcPct val="0"/>
              </a:spcBef>
            </a:pPr>
            <a:r>
              <a:rPr lang="en-US" sz="201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EVALUATION</a:t>
            </a:r>
          </a:p>
        </p:txBody>
      </p:sp>
      <p:sp>
        <p:nvSpPr>
          <p:cNvPr id="28" name="Freeform 28"/>
          <p:cNvSpPr/>
          <p:nvPr/>
        </p:nvSpPr>
        <p:spPr>
          <a:xfrm>
            <a:off x="13814389" y="9258300"/>
            <a:ext cx="3188848" cy="3188848"/>
          </a:xfrm>
          <a:custGeom>
            <a:avLst/>
            <a:gdLst/>
            <a:ahLst/>
            <a:cxnLst/>
            <a:rect l="l" t="t" r="r" b="b"/>
            <a:pathLst>
              <a:path w="3188848" h="3188848">
                <a:moveTo>
                  <a:pt x="0" y="0"/>
                </a:moveTo>
                <a:lnTo>
                  <a:pt x="3188848" y="0"/>
                </a:lnTo>
                <a:lnTo>
                  <a:pt x="3188848" y="3188848"/>
                </a:lnTo>
                <a:lnTo>
                  <a:pt x="0" y="3188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16" grpId="0"/>
      <p:bldP spid="17" grpId="0"/>
      <p:bldP spid="18" grpId="0"/>
      <p:bldP spid="19" grpId="0"/>
      <p:bldP spid="21" grpId="0" animBg="1"/>
      <p:bldP spid="22" grpId="0"/>
      <p:bldP spid="23" grpId="0"/>
      <p:bldP spid="24" grpId="0"/>
      <p:bldP spid="26" grpId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9458" y="9258300"/>
            <a:ext cx="5249168" cy="518355"/>
          </a:xfrm>
          <a:custGeom>
            <a:avLst/>
            <a:gdLst/>
            <a:ahLst/>
            <a:cxnLst/>
            <a:rect l="l" t="t" r="r" b="b"/>
            <a:pathLst>
              <a:path w="5249168" h="518355">
                <a:moveTo>
                  <a:pt x="0" y="0"/>
                </a:moveTo>
                <a:lnTo>
                  <a:pt x="5249168" y="0"/>
                </a:lnTo>
                <a:lnTo>
                  <a:pt x="5249168" y="518355"/>
                </a:lnTo>
                <a:lnTo>
                  <a:pt x="0" y="518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6651" y="9445702"/>
            <a:ext cx="6475343" cy="624132"/>
          </a:xfrm>
          <a:custGeom>
            <a:avLst/>
            <a:gdLst/>
            <a:ahLst/>
            <a:cxnLst/>
            <a:rect l="l" t="t" r="r" b="b"/>
            <a:pathLst>
              <a:path w="6475343" h="624132">
                <a:moveTo>
                  <a:pt x="0" y="0"/>
                </a:moveTo>
                <a:lnTo>
                  <a:pt x="6475343" y="0"/>
                </a:lnTo>
                <a:lnTo>
                  <a:pt x="6475343" y="624132"/>
                </a:lnTo>
                <a:lnTo>
                  <a:pt x="0" y="624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2452" b="-24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81636" y="9286863"/>
            <a:ext cx="4962792" cy="490076"/>
          </a:xfrm>
          <a:custGeom>
            <a:avLst/>
            <a:gdLst/>
            <a:ahLst/>
            <a:cxnLst/>
            <a:rect l="l" t="t" r="r" b="b"/>
            <a:pathLst>
              <a:path w="4962792" h="490076">
                <a:moveTo>
                  <a:pt x="0" y="0"/>
                </a:moveTo>
                <a:lnTo>
                  <a:pt x="4962791" y="0"/>
                </a:lnTo>
                <a:lnTo>
                  <a:pt x="4962791" y="490076"/>
                </a:lnTo>
                <a:lnTo>
                  <a:pt x="0" y="49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3163">
            <a:off x="14920903" y="6275630"/>
            <a:ext cx="8480624" cy="5011278"/>
          </a:xfrm>
          <a:custGeom>
            <a:avLst/>
            <a:gdLst/>
            <a:ahLst/>
            <a:cxnLst/>
            <a:rect l="l" t="t" r="r" b="b"/>
            <a:pathLst>
              <a:path w="8480624" h="5011278">
                <a:moveTo>
                  <a:pt x="0" y="0"/>
                </a:moveTo>
                <a:lnTo>
                  <a:pt x="8480624" y="0"/>
                </a:lnTo>
                <a:lnTo>
                  <a:pt x="8480624" y="5011278"/>
                </a:lnTo>
                <a:lnTo>
                  <a:pt x="0" y="5011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5957" y="3612893"/>
            <a:ext cx="6414288" cy="5919007"/>
          </a:xfrm>
          <a:custGeom>
            <a:avLst/>
            <a:gdLst/>
            <a:ahLst/>
            <a:cxnLst/>
            <a:rect l="l" t="t" r="r" b="b"/>
            <a:pathLst>
              <a:path w="6414288" h="5919007">
                <a:moveTo>
                  <a:pt x="0" y="0"/>
                </a:moveTo>
                <a:lnTo>
                  <a:pt x="6414288" y="0"/>
                </a:lnTo>
                <a:lnTo>
                  <a:pt x="6414288" y="5919008"/>
                </a:lnTo>
                <a:lnTo>
                  <a:pt x="0" y="5919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66675" cap="sq">
            <a:solidFill>
              <a:srgbClr val="56AEF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833667" y="3612893"/>
            <a:ext cx="8425633" cy="5919007"/>
          </a:xfrm>
          <a:custGeom>
            <a:avLst/>
            <a:gdLst/>
            <a:ahLst/>
            <a:cxnLst/>
            <a:rect l="l" t="t" r="r" b="b"/>
            <a:pathLst>
              <a:path w="8425633" h="5919007">
                <a:moveTo>
                  <a:pt x="0" y="0"/>
                </a:moveTo>
                <a:lnTo>
                  <a:pt x="8425633" y="0"/>
                </a:lnTo>
                <a:lnTo>
                  <a:pt x="8425633" y="5919008"/>
                </a:lnTo>
                <a:lnTo>
                  <a:pt x="0" y="5919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66675" cap="sq">
            <a:solidFill>
              <a:srgbClr val="56AEF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158008" y="402431"/>
            <a:ext cx="13971984" cy="101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662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RESULTS (EDA)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03101" y="1428524"/>
            <a:ext cx="10347771" cy="198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115" lvl="1" indent="-263058" algn="l">
              <a:lnSpc>
                <a:spcPts val="4045"/>
              </a:lnSpc>
              <a:buFont typeface="Arial"/>
              <a:buChar char="•"/>
            </a:pPr>
            <a:r>
              <a:rPr lang="en-US" sz="243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Logistic Regression showed the best overall performance</a:t>
            </a:r>
            <a:r>
              <a:rPr lang="en-US" sz="2436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526115" lvl="1" indent="-263058" algn="l">
              <a:lnSpc>
                <a:spcPts val="4045"/>
              </a:lnSpc>
              <a:buFont typeface="Arial"/>
              <a:buChar char="•"/>
            </a:pPr>
            <a:r>
              <a:rPr lang="en-US" sz="2436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Handled class imbalance effectively.</a:t>
            </a:r>
          </a:p>
          <a:p>
            <a:pPr marL="526115" lvl="1" indent="-263058" algn="l">
              <a:lnSpc>
                <a:spcPts val="4045"/>
              </a:lnSpc>
              <a:buFont typeface="Arial"/>
              <a:buChar char="•"/>
            </a:pPr>
            <a:r>
              <a:rPr lang="en-US" sz="2436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Top features: CONDO_SFX_1, BLDG_CLASS, UNITS.</a:t>
            </a:r>
          </a:p>
          <a:p>
            <a:pPr marL="526115" lvl="1" indent="-263058" algn="l">
              <a:lnSpc>
                <a:spcPts val="4045"/>
              </a:lnSpc>
              <a:buFont typeface="Arial"/>
              <a:buChar char="•"/>
            </a:pPr>
            <a:r>
              <a:rPr lang="en-US" sz="2436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Property type and structure were key to predictions.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8785646" y="9464873"/>
            <a:ext cx="8425633" cy="585774"/>
          </a:xfrm>
          <a:custGeom>
            <a:avLst/>
            <a:gdLst/>
            <a:ahLst/>
            <a:cxnLst/>
            <a:rect l="l" t="t" r="r" b="b"/>
            <a:pathLst>
              <a:path w="8425633" h="585774">
                <a:moveTo>
                  <a:pt x="0" y="0"/>
                </a:moveTo>
                <a:lnTo>
                  <a:pt x="8425633" y="0"/>
                </a:lnTo>
                <a:lnTo>
                  <a:pt x="8425633" y="585774"/>
                </a:lnTo>
                <a:lnTo>
                  <a:pt x="0" y="585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359" b="-2271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9458" y="9258300"/>
            <a:ext cx="5249168" cy="518355"/>
          </a:xfrm>
          <a:custGeom>
            <a:avLst/>
            <a:gdLst/>
            <a:ahLst/>
            <a:cxnLst/>
            <a:rect l="l" t="t" r="r" b="b"/>
            <a:pathLst>
              <a:path w="5249168" h="518355">
                <a:moveTo>
                  <a:pt x="0" y="0"/>
                </a:moveTo>
                <a:lnTo>
                  <a:pt x="5249168" y="0"/>
                </a:lnTo>
                <a:lnTo>
                  <a:pt x="5249168" y="518355"/>
                </a:lnTo>
                <a:lnTo>
                  <a:pt x="0" y="518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6651" y="9445702"/>
            <a:ext cx="6475343" cy="624132"/>
          </a:xfrm>
          <a:custGeom>
            <a:avLst/>
            <a:gdLst/>
            <a:ahLst/>
            <a:cxnLst/>
            <a:rect l="l" t="t" r="r" b="b"/>
            <a:pathLst>
              <a:path w="6475343" h="624132">
                <a:moveTo>
                  <a:pt x="0" y="0"/>
                </a:moveTo>
                <a:lnTo>
                  <a:pt x="6475343" y="0"/>
                </a:lnTo>
                <a:lnTo>
                  <a:pt x="6475343" y="624132"/>
                </a:lnTo>
                <a:lnTo>
                  <a:pt x="0" y="624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2452" b="-24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81636" y="9286863"/>
            <a:ext cx="4962792" cy="490076"/>
          </a:xfrm>
          <a:custGeom>
            <a:avLst/>
            <a:gdLst/>
            <a:ahLst/>
            <a:cxnLst/>
            <a:rect l="l" t="t" r="r" b="b"/>
            <a:pathLst>
              <a:path w="4962792" h="490076">
                <a:moveTo>
                  <a:pt x="0" y="0"/>
                </a:moveTo>
                <a:lnTo>
                  <a:pt x="4962791" y="0"/>
                </a:lnTo>
                <a:lnTo>
                  <a:pt x="4962791" y="490076"/>
                </a:lnTo>
                <a:lnTo>
                  <a:pt x="0" y="49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13163">
            <a:off x="14920903" y="6275630"/>
            <a:ext cx="8480624" cy="5011278"/>
          </a:xfrm>
          <a:custGeom>
            <a:avLst/>
            <a:gdLst/>
            <a:ahLst/>
            <a:cxnLst/>
            <a:rect l="l" t="t" r="r" b="b"/>
            <a:pathLst>
              <a:path w="8480624" h="5011278">
                <a:moveTo>
                  <a:pt x="0" y="0"/>
                </a:moveTo>
                <a:lnTo>
                  <a:pt x="8480624" y="0"/>
                </a:lnTo>
                <a:lnTo>
                  <a:pt x="8480624" y="5011278"/>
                </a:lnTo>
                <a:lnTo>
                  <a:pt x="0" y="5011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785646" y="9464873"/>
            <a:ext cx="8425633" cy="585774"/>
          </a:xfrm>
          <a:custGeom>
            <a:avLst/>
            <a:gdLst/>
            <a:ahLst/>
            <a:cxnLst/>
            <a:rect l="l" t="t" r="r" b="b"/>
            <a:pathLst>
              <a:path w="8425633" h="585774">
                <a:moveTo>
                  <a:pt x="0" y="0"/>
                </a:moveTo>
                <a:lnTo>
                  <a:pt x="8425633" y="0"/>
                </a:lnTo>
                <a:lnTo>
                  <a:pt x="8425633" y="585774"/>
                </a:lnTo>
                <a:lnTo>
                  <a:pt x="0" y="585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359" b="-227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66651" y="3470503"/>
            <a:ext cx="6530894" cy="6586940"/>
          </a:xfrm>
          <a:custGeom>
            <a:avLst/>
            <a:gdLst/>
            <a:ahLst/>
            <a:cxnLst/>
            <a:rect l="l" t="t" r="r" b="b"/>
            <a:pathLst>
              <a:path w="6530894" h="6586940">
                <a:moveTo>
                  <a:pt x="0" y="0"/>
                </a:moveTo>
                <a:lnTo>
                  <a:pt x="6530894" y="0"/>
                </a:lnTo>
                <a:lnTo>
                  <a:pt x="6530894" y="6586939"/>
                </a:lnTo>
                <a:lnTo>
                  <a:pt x="0" y="6586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1" t="-2612" b="-117"/>
            </a:stretch>
          </a:blipFill>
          <a:ln w="66675" cap="sq">
            <a:solidFill>
              <a:srgbClr val="56AEF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785646" y="3638552"/>
            <a:ext cx="8480600" cy="6250840"/>
          </a:xfrm>
          <a:custGeom>
            <a:avLst/>
            <a:gdLst/>
            <a:ahLst/>
            <a:cxnLst/>
            <a:rect l="l" t="t" r="r" b="b"/>
            <a:pathLst>
              <a:path w="8480600" h="6250840">
                <a:moveTo>
                  <a:pt x="0" y="0"/>
                </a:moveTo>
                <a:lnTo>
                  <a:pt x="8480599" y="0"/>
                </a:lnTo>
                <a:lnTo>
                  <a:pt x="8480599" y="6250840"/>
                </a:lnTo>
                <a:lnTo>
                  <a:pt x="0" y="6250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8" r="-1021" b="-64"/>
            </a:stretch>
          </a:blipFill>
          <a:ln w="66675" cap="sq">
            <a:solidFill>
              <a:srgbClr val="56AEF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035543" y="367541"/>
            <a:ext cx="13971984" cy="101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662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538796"/>
            <a:ext cx="7325978" cy="1458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5470" lvl="1" indent="-227735" algn="l">
              <a:lnSpc>
                <a:spcPts val="2911"/>
              </a:lnSpc>
              <a:spcBef>
                <a:spcPct val="0"/>
              </a:spcBef>
              <a:buFont typeface="Arial"/>
              <a:buChar char="•"/>
            </a:pPr>
            <a:r>
              <a:rPr lang="en-US" sz="210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CONDO_SFX1_C and BLDG_CLASS dominate in importance.</a:t>
            </a:r>
          </a:p>
          <a:p>
            <a:pPr marL="455470" lvl="1" indent="-227735" algn="l">
              <a:lnSpc>
                <a:spcPts val="2911"/>
              </a:lnSpc>
              <a:spcBef>
                <a:spcPct val="0"/>
              </a:spcBef>
              <a:buFont typeface="Arial"/>
              <a:buChar char="•"/>
            </a:pPr>
            <a:r>
              <a:rPr lang="en-US" sz="210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Categorical features prioritized over numeric ones.</a:t>
            </a:r>
          </a:p>
          <a:p>
            <a:pPr marL="455470" lvl="1" indent="-227735" algn="l">
              <a:lnSpc>
                <a:spcPts val="2911"/>
              </a:lnSpc>
              <a:spcBef>
                <a:spcPct val="0"/>
              </a:spcBef>
              <a:buFont typeface="Arial"/>
              <a:buChar char="•"/>
            </a:pPr>
            <a:r>
              <a:rPr lang="en-US" sz="210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Lasso filters out low-impact variables.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85646" y="1538796"/>
            <a:ext cx="9805538" cy="180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6913" lvl="1" indent="-228457" algn="l">
              <a:lnSpc>
                <a:spcPts val="2920"/>
              </a:lnSpc>
              <a:buFont typeface="Arial"/>
              <a:buChar char="•"/>
            </a:pPr>
            <a:r>
              <a:rPr lang="en-US" sz="211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CONDO_SFX1_C and _R emerged as the most influential predictors</a:t>
            </a:r>
            <a:r>
              <a:rPr lang="en-US" sz="2116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56913" lvl="1" indent="-228457" algn="l">
              <a:lnSpc>
                <a:spcPts val="2920"/>
              </a:lnSpc>
              <a:buFont typeface="Arial"/>
              <a:buChar char="•"/>
            </a:pPr>
            <a:r>
              <a:rPr lang="en-US" sz="2116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Property structure features like UNITS and BLDG_CLASS showed high impact.</a:t>
            </a:r>
          </a:p>
          <a:p>
            <a:pPr marL="456913" lvl="1" indent="-228457" algn="l">
              <a:lnSpc>
                <a:spcPts val="2920"/>
              </a:lnSpc>
              <a:buFont typeface="Arial"/>
              <a:buChar char="•"/>
            </a:pPr>
            <a:r>
              <a:rPr lang="en-US" sz="2116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Feature contributions drop sharply beyond the top 5, indicating strong dominance.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458" y="9258300"/>
            <a:ext cx="5249168" cy="518355"/>
          </a:xfrm>
          <a:custGeom>
            <a:avLst/>
            <a:gdLst/>
            <a:ahLst/>
            <a:cxnLst/>
            <a:rect l="l" t="t" r="r" b="b"/>
            <a:pathLst>
              <a:path w="5249168" h="518355">
                <a:moveTo>
                  <a:pt x="0" y="0"/>
                </a:moveTo>
                <a:lnTo>
                  <a:pt x="5249168" y="0"/>
                </a:lnTo>
                <a:lnTo>
                  <a:pt x="5249168" y="518355"/>
                </a:lnTo>
                <a:lnTo>
                  <a:pt x="0" y="51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66651" y="9445702"/>
            <a:ext cx="6475343" cy="624132"/>
          </a:xfrm>
          <a:custGeom>
            <a:avLst/>
            <a:gdLst/>
            <a:ahLst/>
            <a:cxnLst/>
            <a:rect l="l" t="t" r="r" b="b"/>
            <a:pathLst>
              <a:path w="6475343" h="624132">
                <a:moveTo>
                  <a:pt x="0" y="0"/>
                </a:moveTo>
                <a:lnTo>
                  <a:pt x="6475343" y="0"/>
                </a:lnTo>
                <a:lnTo>
                  <a:pt x="6475343" y="624132"/>
                </a:lnTo>
                <a:lnTo>
                  <a:pt x="0" y="624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2452" b="-24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81636" y="9286863"/>
            <a:ext cx="4962792" cy="490076"/>
          </a:xfrm>
          <a:custGeom>
            <a:avLst/>
            <a:gdLst/>
            <a:ahLst/>
            <a:cxnLst/>
            <a:rect l="l" t="t" r="r" b="b"/>
            <a:pathLst>
              <a:path w="4962792" h="490076">
                <a:moveTo>
                  <a:pt x="0" y="0"/>
                </a:moveTo>
                <a:lnTo>
                  <a:pt x="4962791" y="0"/>
                </a:lnTo>
                <a:lnTo>
                  <a:pt x="4962791" y="490076"/>
                </a:lnTo>
                <a:lnTo>
                  <a:pt x="0" y="49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13163">
            <a:off x="14920903" y="6275630"/>
            <a:ext cx="8480624" cy="5011278"/>
          </a:xfrm>
          <a:custGeom>
            <a:avLst/>
            <a:gdLst/>
            <a:ahLst/>
            <a:cxnLst/>
            <a:rect l="l" t="t" r="r" b="b"/>
            <a:pathLst>
              <a:path w="8480624" h="5011278">
                <a:moveTo>
                  <a:pt x="0" y="0"/>
                </a:moveTo>
                <a:lnTo>
                  <a:pt x="8480624" y="0"/>
                </a:lnTo>
                <a:lnTo>
                  <a:pt x="8480624" y="5011278"/>
                </a:lnTo>
                <a:lnTo>
                  <a:pt x="0" y="5011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85646" y="9464873"/>
            <a:ext cx="8425633" cy="585774"/>
          </a:xfrm>
          <a:custGeom>
            <a:avLst/>
            <a:gdLst/>
            <a:ahLst/>
            <a:cxnLst/>
            <a:rect l="l" t="t" r="r" b="b"/>
            <a:pathLst>
              <a:path w="8425633" h="585774">
                <a:moveTo>
                  <a:pt x="0" y="0"/>
                </a:moveTo>
                <a:lnTo>
                  <a:pt x="8425633" y="0"/>
                </a:lnTo>
                <a:lnTo>
                  <a:pt x="8425633" y="585774"/>
                </a:lnTo>
                <a:lnTo>
                  <a:pt x="0" y="58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1359" b="-227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49461" y="1322405"/>
            <a:ext cx="9615290" cy="3942269"/>
          </a:xfrm>
          <a:custGeom>
            <a:avLst/>
            <a:gdLst/>
            <a:ahLst/>
            <a:cxnLst/>
            <a:rect l="l" t="t" r="r" b="b"/>
            <a:pathLst>
              <a:path w="9615290" h="3942269">
                <a:moveTo>
                  <a:pt x="0" y="0"/>
                </a:moveTo>
                <a:lnTo>
                  <a:pt x="9615289" y="0"/>
                </a:lnTo>
                <a:lnTo>
                  <a:pt x="9615289" y="3942269"/>
                </a:lnTo>
                <a:lnTo>
                  <a:pt x="0" y="3942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641994" y="5385848"/>
            <a:ext cx="10366219" cy="4664799"/>
          </a:xfrm>
          <a:custGeom>
            <a:avLst/>
            <a:gdLst/>
            <a:ahLst/>
            <a:cxnLst/>
            <a:rect l="l" t="t" r="r" b="b"/>
            <a:pathLst>
              <a:path w="10366219" h="4664799">
                <a:moveTo>
                  <a:pt x="0" y="0"/>
                </a:moveTo>
                <a:lnTo>
                  <a:pt x="10366219" y="0"/>
                </a:lnTo>
                <a:lnTo>
                  <a:pt x="10366219" y="4664799"/>
                </a:lnTo>
                <a:lnTo>
                  <a:pt x="0" y="4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032556" y="88918"/>
            <a:ext cx="13971984" cy="101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662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13581" y="1292197"/>
            <a:ext cx="7894632" cy="3368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500" lvl="1" indent="-236250" algn="l">
              <a:lnSpc>
                <a:spcPts val="3851"/>
              </a:lnSpc>
              <a:buFont typeface="Arial"/>
              <a:buChar char="•"/>
            </a:pPr>
            <a:r>
              <a:rPr lang="en-US" sz="2188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Logistic Regression achieved high accuracy (99%) on the test set.</a:t>
            </a:r>
          </a:p>
          <a:p>
            <a:pPr marL="472500" lvl="1" indent="-236250" algn="l">
              <a:lnSpc>
                <a:spcPts val="3851"/>
              </a:lnSpc>
              <a:buFont typeface="Arial"/>
              <a:buChar char="•"/>
            </a:pPr>
            <a:r>
              <a:rPr lang="en-US" sz="2188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Class 2 predictions are nearly perfect; Class 4 also shows strong performance.</a:t>
            </a:r>
          </a:p>
          <a:p>
            <a:pPr marL="472500" lvl="1" indent="-236250" algn="l">
              <a:lnSpc>
                <a:spcPts val="3851"/>
              </a:lnSpc>
              <a:buFont typeface="Arial"/>
              <a:buChar char="•"/>
            </a:pPr>
            <a:r>
              <a:rPr lang="en-US" sz="2188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Class 3 has low precision and recall, indicating difficulty in predicting rare classes.</a:t>
            </a:r>
          </a:p>
          <a:p>
            <a:pPr marL="472500" lvl="1" indent="-236250" algn="l">
              <a:lnSpc>
                <a:spcPts val="3851"/>
              </a:lnSpc>
              <a:buFont typeface="Arial"/>
              <a:buChar char="•"/>
            </a:pPr>
            <a:r>
              <a:rPr lang="en-US" sz="2188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Class imbalance still impacts macro average scores.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6070030"/>
            <a:ext cx="7501326" cy="333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500" lvl="1" indent="-236250" algn="l">
              <a:lnSpc>
                <a:spcPts val="3348"/>
              </a:lnSpc>
              <a:buFont typeface="Arial"/>
              <a:buChar char="•"/>
            </a:pPr>
            <a:r>
              <a:rPr lang="en-US" sz="2188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Decision Tree achieved high overall accuracy (97%) on test data.</a:t>
            </a:r>
          </a:p>
          <a:p>
            <a:pPr marL="472500" lvl="1" indent="-236250" algn="l">
              <a:lnSpc>
                <a:spcPts val="3348"/>
              </a:lnSpc>
              <a:buFont typeface="Arial"/>
              <a:buChar char="•"/>
            </a:pPr>
            <a:r>
              <a:rPr lang="en-US" sz="2188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Class 2 (dominant class) shows near-perfect prediction</a:t>
            </a:r>
            <a:r>
              <a:rPr lang="en-US" sz="2188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72500" lvl="1" indent="-236250" algn="l">
              <a:lnSpc>
                <a:spcPts val="3348"/>
              </a:lnSpc>
              <a:buFont typeface="Arial"/>
              <a:buChar char="•"/>
            </a:pPr>
            <a:r>
              <a:rPr lang="en-US" sz="2188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Model failed to classify Class 3 (precision, recall, F1 = 0).</a:t>
            </a:r>
          </a:p>
          <a:p>
            <a:pPr marL="472500" lvl="1" indent="-236250" algn="l">
              <a:lnSpc>
                <a:spcPts val="3348"/>
              </a:lnSpc>
              <a:buFont typeface="Arial"/>
              <a:buChar char="•"/>
            </a:pPr>
            <a:r>
              <a:rPr lang="en-US" sz="2188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Strong class imbalance likely impacted minority class performance.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w="9525" cap="flat">
            <a:solidFill>
              <a:srgbClr val="FFFBF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A3B43-CC89-F563-C70F-3C6FC10B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D0960A7-37C6-1EE0-FB69-5FBE0022449A}"/>
              </a:ext>
            </a:extLst>
          </p:cNvPr>
          <p:cNvSpPr txBox="1"/>
          <p:nvPr/>
        </p:nvSpPr>
        <p:spPr>
          <a:xfrm>
            <a:off x="8077200" y="831605"/>
            <a:ext cx="3040717" cy="1014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44"/>
              </a:lnSpc>
              <a:spcBef>
                <a:spcPct val="0"/>
              </a:spcBef>
            </a:pPr>
            <a:r>
              <a:rPr lang="en-US" sz="662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DEMO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8AAEC21-12DB-A620-A65D-BD333E1D0698}"/>
              </a:ext>
            </a:extLst>
          </p:cNvPr>
          <p:cNvSpPr/>
          <p:nvPr/>
        </p:nvSpPr>
        <p:spPr>
          <a:xfrm>
            <a:off x="15776331" y="-2978256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ABFAF7B-A6AA-F312-C519-6B4B7CE57161}"/>
              </a:ext>
            </a:extLst>
          </p:cNvPr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478E76-7529-CEA5-C684-2A80F7AF5243}"/>
              </a:ext>
            </a:extLst>
          </p:cNvPr>
          <p:cNvSpPr txBox="1"/>
          <p:nvPr/>
        </p:nvSpPr>
        <p:spPr>
          <a:xfrm>
            <a:off x="3234858" y="2238311"/>
            <a:ext cx="12725400" cy="147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68"/>
              </a:lnSpc>
              <a:spcBef>
                <a:spcPct val="0"/>
              </a:spcBef>
            </a:pPr>
            <a:r>
              <a:rPr lang="en-US" sz="4252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https://property-tax-assessments.onrender.com/</a:t>
            </a:r>
            <a:endParaRPr lang="en-US" sz="4252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5868"/>
              </a:lnSpc>
              <a:spcBef>
                <a:spcPct val="0"/>
              </a:spcBef>
            </a:pPr>
            <a:endParaRPr lang="en-US" sz="4252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094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720</Words>
  <Application>Microsoft Office PowerPoint</Application>
  <PresentationFormat>Custom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Now Bold</vt:lpstr>
      <vt:lpstr>DM Sans Bold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Manda, Padma Sree</cp:lastModifiedBy>
  <cp:revision>5</cp:revision>
  <dcterms:created xsi:type="dcterms:W3CDTF">2006-08-16T00:00:00Z</dcterms:created>
  <dcterms:modified xsi:type="dcterms:W3CDTF">2025-04-30T04:45:55Z</dcterms:modified>
  <dc:identifier>DAGlko8QyT0</dc:identifier>
</cp:coreProperties>
</file>